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52" d="100"/>
          <a:sy n="52" d="100"/>
        </p:scale>
        <p:origin x="717"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G>
</file>

<file path=ppt/media/image17.png>
</file>

<file path=ppt/media/image2.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75619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936238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1262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456611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602108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509332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B87A80-80B0-472A-A8FA-908A9EB86717}"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838177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B87A80-80B0-472A-A8FA-908A9EB86717}"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21550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B87A80-80B0-472A-A8FA-908A9EB86717}" type="datetimeFigureOut">
              <a:rPr lang="en-US" smtClean="0"/>
              <a:t>11/4/2020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472467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489473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313789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B87A80-80B0-472A-A8FA-908A9EB86717}" type="datetimeFigureOut">
              <a:rPr lang="en-US" smtClean="0"/>
              <a:t>11/4/2020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D099E2-DFA5-4B8A-8F64-B9F2B298DD6A}" type="slidenum">
              <a:rPr lang="en-US" smtClean="0"/>
              <a:t>‹#›</a:t>
            </a:fld>
            <a:endParaRPr lang="en-US"/>
          </a:p>
        </p:txBody>
      </p:sp>
    </p:spTree>
    <p:extLst>
      <p:ext uri="{BB962C8B-B14F-4D97-AF65-F5344CB8AC3E}">
        <p14:creationId xmlns:p14="http://schemas.microsoft.com/office/powerpoint/2010/main" val="26142552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86940" y="1935479"/>
            <a:ext cx="7818120" cy="1447801"/>
          </a:xfrm>
        </p:spPr>
        <p:txBody>
          <a:bodyPr>
            <a:normAutofit fontScale="90000"/>
          </a:bodyPr>
          <a:lstStyle/>
          <a:p>
            <a:br>
              <a:rPr lang="en-US" dirty="0">
                <a:solidFill>
                  <a:schemeClr val="bg1"/>
                </a:solidFill>
              </a:rPr>
            </a:br>
            <a:endParaRPr lang="en-US" sz="4000" dirty="0">
              <a:solidFill>
                <a:schemeClr val="bg1"/>
              </a:solidFill>
            </a:endParaRPr>
          </a:p>
        </p:txBody>
      </p:sp>
      <p:sp>
        <p:nvSpPr>
          <p:cNvPr id="3" name="Subtitle 2"/>
          <p:cNvSpPr>
            <a:spLocks noGrp="1"/>
          </p:cNvSpPr>
          <p:nvPr>
            <p:ph type="subTitle" idx="1"/>
          </p:nvPr>
        </p:nvSpPr>
        <p:spPr>
          <a:xfrm>
            <a:off x="1713187" y="2659379"/>
            <a:ext cx="9648496" cy="1213802"/>
          </a:xfrm>
        </p:spPr>
        <p:txBody>
          <a:bodyPr>
            <a:normAutofit/>
          </a:bodyPr>
          <a:lstStyle/>
          <a:p>
            <a:pPr lvl="0"/>
            <a:r>
              <a:rPr lang="en-ID" sz="4800" b="1" dirty="0">
                <a:solidFill>
                  <a:schemeClr val="bg1"/>
                </a:solidFill>
                <a:latin typeface="LiberationSerif-Bold"/>
              </a:rPr>
              <a:t>Big Data Storage Concepts</a:t>
            </a:r>
            <a:endParaRPr lang="en-US" sz="3200" dirty="0">
              <a:solidFill>
                <a:schemeClr val="bg1"/>
              </a:solidFill>
            </a:endParaRPr>
          </a:p>
        </p:txBody>
      </p:sp>
    </p:spTree>
    <p:extLst>
      <p:ext uri="{BB962C8B-B14F-4D97-AF65-F5344CB8AC3E}">
        <p14:creationId xmlns:p14="http://schemas.microsoft.com/office/powerpoint/2010/main" val="6373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E522-AE1B-4A2F-9974-B6650C4BB57E}"/>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B3F6A5BD-FD62-42E7-831F-A98EF03FA8D5}"/>
              </a:ext>
            </a:extLst>
          </p:cNvPr>
          <p:cNvSpPr>
            <a:spLocks noGrp="1"/>
          </p:cNvSpPr>
          <p:nvPr>
            <p:ph idx="1"/>
          </p:nvPr>
        </p:nvSpPr>
        <p:spPr/>
        <p:txBody>
          <a:bodyPr/>
          <a:lstStyle/>
          <a:p>
            <a:r>
              <a:rPr lang="en-ID" dirty="0">
                <a:solidFill>
                  <a:srgbClr val="0000EF"/>
                </a:solidFill>
                <a:latin typeface="LiberationSerif"/>
              </a:rPr>
              <a:t>Figure 5.6 </a:t>
            </a:r>
            <a:r>
              <a:rPr lang="en-ID" dirty="0">
                <a:solidFill>
                  <a:srgbClr val="000000"/>
                </a:solidFill>
                <a:latin typeface="LiberationSerif"/>
              </a:rPr>
              <a:t>presents an illustration of how </a:t>
            </a:r>
            <a:r>
              <a:rPr lang="en-ID" dirty="0" err="1">
                <a:solidFill>
                  <a:srgbClr val="000000"/>
                </a:solidFill>
                <a:latin typeface="LiberationSerif"/>
              </a:rPr>
              <a:t>sharding</a:t>
            </a:r>
            <a:r>
              <a:rPr lang="en-ID" dirty="0">
                <a:solidFill>
                  <a:srgbClr val="000000"/>
                </a:solidFill>
                <a:latin typeface="LiberationSerif"/>
              </a:rPr>
              <a:t> works in practice:</a:t>
            </a:r>
          </a:p>
          <a:p>
            <a:r>
              <a:rPr lang="en-ID" b="1" dirty="0">
                <a:solidFill>
                  <a:srgbClr val="000000"/>
                </a:solidFill>
                <a:latin typeface="LiberationSerif-Bold"/>
              </a:rPr>
              <a:t>1. </a:t>
            </a:r>
            <a:r>
              <a:rPr lang="en-ID" dirty="0">
                <a:solidFill>
                  <a:srgbClr val="000000"/>
                </a:solidFill>
                <a:latin typeface="LiberationSerif"/>
              </a:rPr>
              <a:t>Each shard can independently service reads and writes for the specific subset of data that it is responsible for.</a:t>
            </a:r>
          </a:p>
          <a:p>
            <a:r>
              <a:rPr lang="en-ID" b="1" dirty="0">
                <a:solidFill>
                  <a:srgbClr val="000000"/>
                </a:solidFill>
                <a:latin typeface="LiberationSerif-Bold"/>
              </a:rPr>
              <a:t>2. </a:t>
            </a:r>
            <a:r>
              <a:rPr lang="en-ID" dirty="0">
                <a:solidFill>
                  <a:srgbClr val="000000"/>
                </a:solidFill>
                <a:latin typeface="LiberationSerif"/>
              </a:rPr>
              <a:t>Depending on the query, data may need to be fetched from both shards.</a:t>
            </a:r>
            <a:endParaRPr lang="en-ID" dirty="0"/>
          </a:p>
        </p:txBody>
      </p:sp>
    </p:spTree>
    <p:extLst>
      <p:ext uri="{BB962C8B-B14F-4D97-AF65-F5344CB8AC3E}">
        <p14:creationId xmlns:p14="http://schemas.microsoft.com/office/powerpoint/2010/main" val="1429957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2FFF5-5A47-443C-A23E-340A06994F07}"/>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94CBED0C-6520-49DA-BCCC-15C0D9E2D437}"/>
              </a:ext>
            </a:extLst>
          </p:cNvPr>
          <p:cNvPicPr>
            <a:picLocks noGrp="1" noChangeAspect="1"/>
          </p:cNvPicPr>
          <p:nvPr>
            <p:ph idx="1"/>
          </p:nvPr>
        </p:nvPicPr>
        <p:blipFill>
          <a:blip r:embed="rId2"/>
          <a:stretch>
            <a:fillRect/>
          </a:stretch>
        </p:blipFill>
        <p:spPr>
          <a:xfrm>
            <a:off x="2343808" y="1825625"/>
            <a:ext cx="5791734" cy="4351338"/>
          </a:xfrm>
          <a:prstGeom prst="rect">
            <a:avLst/>
          </a:prstGeom>
        </p:spPr>
      </p:pic>
    </p:spTree>
    <p:extLst>
      <p:ext uri="{BB962C8B-B14F-4D97-AF65-F5344CB8AC3E}">
        <p14:creationId xmlns:p14="http://schemas.microsoft.com/office/powerpoint/2010/main" val="2096002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27A73-C40F-4177-9FB2-345A064197CB}"/>
              </a:ext>
            </a:extLst>
          </p:cNvPr>
          <p:cNvSpPr>
            <a:spLocks noGrp="1"/>
          </p:cNvSpPr>
          <p:nvPr>
            <p:ph type="title"/>
          </p:nvPr>
        </p:nvSpPr>
        <p:spPr/>
        <p:txBody>
          <a:bodyPr/>
          <a:lstStyle/>
          <a:p>
            <a:r>
              <a:rPr lang="en-ID" b="1" dirty="0">
                <a:solidFill>
                  <a:srgbClr val="000000"/>
                </a:solidFill>
                <a:latin typeface="LiberationSerif-Bold"/>
              </a:rPr>
              <a:t>Replication</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A3301670-D9D8-496A-AE54-226EB68A3C46}"/>
              </a:ext>
            </a:extLst>
          </p:cNvPr>
          <p:cNvSpPr>
            <a:spLocks noGrp="1"/>
          </p:cNvSpPr>
          <p:nvPr>
            <p:ph idx="1"/>
          </p:nvPr>
        </p:nvSpPr>
        <p:spPr>
          <a:xfrm>
            <a:off x="838200" y="1027906"/>
            <a:ext cx="10515600" cy="4351338"/>
          </a:xfrm>
        </p:spPr>
        <p:txBody>
          <a:bodyPr/>
          <a:lstStyle/>
          <a:p>
            <a:r>
              <a:rPr lang="en-ID" dirty="0">
                <a:solidFill>
                  <a:srgbClr val="000000"/>
                </a:solidFill>
                <a:latin typeface="LiberationSerif"/>
              </a:rPr>
              <a:t>Replication stores multiple copies of a dataset, known as </a:t>
            </a:r>
            <a:r>
              <a:rPr lang="en-ID" i="1" dirty="0">
                <a:solidFill>
                  <a:srgbClr val="000000"/>
                </a:solidFill>
                <a:latin typeface="LiberationSerif-Italic"/>
              </a:rPr>
              <a:t>replicas</a:t>
            </a:r>
            <a:r>
              <a:rPr lang="en-ID" dirty="0">
                <a:solidFill>
                  <a:srgbClr val="000000"/>
                </a:solidFill>
                <a:latin typeface="LiberationSerif"/>
              </a:rPr>
              <a:t>, on multiple nodes. (</a:t>
            </a:r>
            <a:r>
              <a:rPr lang="en-ID" dirty="0">
                <a:solidFill>
                  <a:srgbClr val="0000EF"/>
                </a:solidFill>
                <a:latin typeface="LiberationSerif"/>
              </a:rPr>
              <a:t>Figure 5.7</a:t>
            </a:r>
            <a:r>
              <a:rPr lang="en-ID" dirty="0">
                <a:solidFill>
                  <a:srgbClr val="000000"/>
                </a:solidFill>
                <a:latin typeface="LiberationSerif"/>
              </a:rPr>
              <a:t>).</a:t>
            </a:r>
          </a:p>
          <a:p>
            <a:endParaRPr lang="en-ID" dirty="0"/>
          </a:p>
        </p:txBody>
      </p:sp>
    </p:spTree>
    <p:extLst>
      <p:ext uri="{BB962C8B-B14F-4D97-AF65-F5344CB8AC3E}">
        <p14:creationId xmlns:p14="http://schemas.microsoft.com/office/powerpoint/2010/main" val="1858424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E693C-F7C0-46E8-9AEA-D2B6AD1C7EF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293DF435-CD71-4583-8628-3D9A2256121F}"/>
              </a:ext>
            </a:extLst>
          </p:cNvPr>
          <p:cNvPicPr>
            <a:picLocks noGrp="1" noChangeAspect="1"/>
          </p:cNvPicPr>
          <p:nvPr>
            <p:ph idx="1"/>
          </p:nvPr>
        </p:nvPicPr>
        <p:blipFill>
          <a:blip r:embed="rId2"/>
          <a:stretch>
            <a:fillRect/>
          </a:stretch>
        </p:blipFill>
        <p:spPr>
          <a:xfrm>
            <a:off x="2259724" y="1825625"/>
            <a:ext cx="7493876" cy="4351338"/>
          </a:xfrm>
          <a:prstGeom prst="rect">
            <a:avLst/>
          </a:prstGeom>
        </p:spPr>
      </p:pic>
    </p:spTree>
    <p:extLst>
      <p:ext uri="{BB962C8B-B14F-4D97-AF65-F5344CB8AC3E}">
        <p14:creationId xmlns:p14="http://schemas.microsoft.com/office/powerpoint/2010/main" val="407093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4CEA9-DB8A-44A3-BEE1-FCDF02A7AE6F}"/>
              </a:ext>
            </a:extLst>
          </p:cNvPr>
          <p:cNvSpPr>
            <a:spLocks noGrp="1"/>
          </p:cNvSpPr>
          <p:nvPr>
            <p:ph type="title"/>
          </p:nvPr>
        </p:nvSpPr>
        <p:spPr/>
        <p:txBody>
          <a:bodyPr/>
          <a:lstStyle/>
          <a:p>
            <a:r>
              <a:rPr lang="en-ID" b="1" dirty="0">
                <a:solidFill>
                  <a:srgbClr val="000000"/>
                </a:solidFill>
                <a:latin typeface="LiberationSerif-Bold"/>
              </a:rPr>
              <a:t>Master-Slave</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85327ECC-F16E-4163-A757-9D49DAA826A2}"/>
              </a:ext>
            </a:extLst>
          </p:cNvPr>
          <p:cNvSpPr>
            <a:spLocks noGrp="1"/>
          </p:cNvSpPr>
          <p:nvPr>
            <p:ph idx="1"/>
          </p:nvPr>
        </p:nvSpPr>
        <p:spPr/>
        <p:txBody>
          <a:bodyPr>
            <a:normAutofit/>
          </a:bodyPr>
          <a:lstStyle/>
          <a:p>
            <a:pPr algn="just"/>
            <a:r>
              <a:rPr lang="en-ID" dirty="0">
                <a:solidFill>
                  <a:srgbClr val="000000"/>
                </a:solidFill>
                <a:latin typeface="LiberationSerif"/>
              </a:rPr>
              <a:t>During master-slave replication, nodes are arranged in a master-slave configuration, and all data is written to a master node. Once saved, the data is replicated over to multiple slave nodes. All external write requests, including insert, update and delete, occur on the master node, whereas read requests can be fulfilled by any slave node. In </a:t>
            </a:r>
            <a:r>
              <a:rPr lang="en-ID" dirty="0">
                <a:solidFill>
                  <a:srgbClr val="0000EF"/>
                </a:solidFill>
                <a:latin typeface="LiberationSerif"/>
              </a:rPr>
              <a:t>Figure 5.8</a:t>
            </a:r>
            <a:r>
              <a:rPr lang="en-ID" dirty="0">
                <a:solidFill>
                  <a:srgbClr val="000000"/>
                </a:solidFill>
                <a:latin typeface="LiberationSerif"/>
              </a:rPr>
              <a:t>, writes are managed by the master node and data can be read from either Slave A or Slave B.</a:t>
            </a:r>
            <a:endParaRPr lang="en-ID" dirty="0"/>
          </a:p>
        </p:txBody>
      </p:sp>
    </p:spTree>
    <p:extLst>
      <p:ext uri="{BB962C8B-B14F-4D97-AF65-F5344CB8AC3E}">
        <p14:creationId xmlns:p14="http://schemas.microsoft.com/office/powerpoint/2010/main" val="2313628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F298-2F5C-4394-93E8-6B2F0F406AAE}"/>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CF9212B7-76C2-4F0E-A80A-D5BDA817ED7D}"/>
              </a:ext>
            </a:extLst>
          </p:cNvPr>
          <p:cNvPicPr>
            <a:picLocks noGrp="1" noChangeAspect="1"/>
          </p:cNvPicPr>
          <p:nvPr>
            <p:ph idx="1"/>
          </p:nvPr>
        </p:nvPicPr>
        <p:blipFill>
          <a:blip r:embed="rId2"/>
          <a:stretch>
            <a:fillRect/>
          </a:stretch>
        </p:blipFill>
        <p:spPr>
          <a:xfrm>
            <a:off x="2207172" y="404853"/>
            <a:ext cx="7935311" cy="5772110"/>
          </a:xfrm>
          <a:prstGeom prst="rect">
            <a:avLst/>
          </a:prstGeom>
        </p:spPr>
      </p:pic>
    </p:spTree>
    <p:extLst>
      <p:ext uri="{BB962C8B-B14F-4D97-AF65-F5344CB8AC3E}">
        <p14:creationId xmlns:p14="http://schemas.microsoft.com/office/powerpoint/2010/main" val="884679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CD30-33A1-4584-ADA6-573D50827E10}"/>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F7194F98-8290-49FB-BE66-402B549B7CAF}"/>
              </a:ext>
            </a:extLst>
          </p:cNvPr>
          <p:cNvPicPr>
            <a:picLocks noGrp="1" noChangeAspect="1"/>
          </p:cNvPicPr>
          <p:nvPr>
            <p:ph idx="1"/>
          </p:nvPr>
        </p:nvPicPr>
        <p:blipFill>
          <a:blip r:embed="rId2"/>
          <a:stretch>
            <a:fillRect/>
          </a:stretch>
        </p:blipFill>
        <p:spPr>
          <a:xfrm>
            <a:off x="2554014" y="1825625"/>
            <a:ext cx="5805145" cy="4351338"/>
          </a:xfrm>
          <a:prstGeom prst="rect">
            <a:avLst/>
          </a:prstGeom>
        </p:spPr>
      </p:pic>
    </p:spTree>
    <p:extLst>
      <p:ext uri="{BB962C8B-B14F-4D97-AF65-F5344CB8AC3E}">
        <p14:creationId xmlns:p14="http://schemas.microsoft.com/office/powerpoint/2010/main" val="3271332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D4831-508C-4551-9A42-DA925166E5F6}"/>
              </a:ext>
            </a:extLst>
          </p:cNvPr>
          <p:cNvSpPr>
            <a:spLocks noGrp="1"/>
          </p:cNvSpPr>
          <p:nvPr>
            <p:ph type="title"/>
          </p:nvPr>
        </p:nvSpPr>
        <p:spPr/>
        <p:txBody>
          <a:bodyPr/>
          <a:lstStyle/>
          <a:p>
            <a:r>
              <a:rPr lang="en-ID" b="1" dirty="0">
                <a:solidFill>
                  <a:srgbClr val="000000"/>
                </a:solidFill>
                <a:latin typeface="LiberationSerif-Bold"/>
              </a:rPr>
              <a:t>Peer-to-Peer</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54FE3021-437A-46C6-AA0C-9AF39E430963}"/>
              </a:ext>
            </a:extLst>
          </p:cNvPr>
          <p:cNvSpPr>
            <a:spLocks noGrp="1"/>
          </p:cNvSpPr>
          <p:nvPr>
            <p:ph idx="1"/>
          </p:nvPr>
        </p:nvSpPr>
        <p:spPr/>
        <p:txBody>
          <a:bodyPr/>
          <a:lstStyle/>
          <a:p>
            <a:r>
              <a:rPr lang="en-ID" dirty="0">
                <a:solidFill>
                  <a:srgbClr val="000000"/>
                </a:solidFill>
                <a:latin typeface="LiberationSerif"/>
              </a:rPr>
              <a:t>With peer-to-peer replication, all nodes operate at the same level. In other words, there is not a master-slave relationship between the nodes. Each node, known as a peer, is equally capable of handling reads and writes. Each write is copied to all peers, as illustrated in</a:t>
            </a:r>
          </a:p>
          <a:p>
            <a:r>
              <a:rPr lang="en-ID" dirty="0">
                <a:solidFill>
                  <a:srgbClr val="0000EF"/>
                </a:solidFill>
                <a:latin typeface="LiberationSerif"/>
              </a:rPr>
              <a:t>Figure 5.10</a:t>
            </a:r>
            <a:r>
              <a:rPr lang="en-ID" dirty="0">
                <a:solidFill>
                  <a:srgbClr val="000000"/>
                </a:solidFill>
                <a:latin typeface="LiberationSerif"/>
              </a:rPr>
              <a:t>.</a:t>
            </a:r>
            <a:endParaRPr lang="en-ID" dirty="0"/>
          </a:p>
        </p:txBody>
      </p:sp>
    </p:spTree>
    <p:extLst>
      <p:ext uri="{BB962C8B-B14F-4D97-AF65-F5344CB8AC3E}">
        <p14:creationId xmlns:p14="http://schemas.microsoft.com/office/powerpoint/2010/main" val="1960204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CC1C-EA24-4EE8-83DD-350F6F2D8F22}"/>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EA89B5DD-4B4C-4C09-86C5-451ED48B2629}"/>
              </a:ext>
            </a:extLst>
          </p:cNvPr>
          <p:cNvPicPr>
            <a:picLocks noGrp="1" noChangeAspect="1"/>
          </p:cNvPicPr>
          <p:nvPr>
            <p:ph idx="1"/>
          </p:nvPr>
        </p:nvPicPr>
        <p:blipFill>
          <a:blip r:embed="rId2"/>
          <a:stretch>
            <a:fillRect/>
          </a:stretch>
        </p:blipFill>
        <p:spPr>
          <a:xfrm>
            <a:off x="668997" y="365125"/>
            <a:ext cx="10515600" cy="5394544"/>
          </a:xfrm>
          <a:prstGeom prst="rect">
            <a:avLst/>
          </a:prstGeom>
        </p:spPr>
      </p:pic>
    </p:spTree>
    <p:extLst>
      <p:ext uri="{BB962C8B-B14F-4D97-AF65-F5344CB8AC3E}">
        <p14:creationId xmlns:p14="http://schemas.microsoft.com/office/powerpoint/2010/main" val="2537382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0D785-2C1C-4E7A-BE31-D40E41748E2E}"/>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BB23611B-CEDF-4411-A387-F541D9C08A79}"/>
              </a:ext>
            </a:extLst>
          </p:cNvPr>
          <p:cNvSpPr>
            <a:spLocks noGrp="1"/>
          </p:cNvSpPr>
          <p:nvPr>
            <p:ph idx="1"/>
          </p:nvPr>
        </p:nvSpPr>
        <p:spPr/>
        <p:txBody>
          <a:bodyPr>
            <a:normAutofit/>
          </a:bodyPr>
          <a:lstStyle/>
          <a:p>
            <a:r>
              <a:rPr lang="en-ID" dirty="0">
                <a:solidFill>
                  <a:srgbClr val="0000EF"/>
                </a:solidFill>
                <a:latin typeface="LiberationSerif"/>
              </a:rPr>
              <a:t>Figure 5.11 </a:t>
            </a:r>
            <a:r>
              <a:rPr lang="en-ID" dirty="0">
                <a:solidFill>
                  <a:srgbClr val="000000"/>
                </a:solidFill>
                <a:latin typeface="LiberationSerif"/>
              </a:rPr>
              <a:t>demonstrates a scenario where an inconsistent read occurs.</a:t>
            </a:r>
          </a:p>
          <a:p>
            <a:r>
              <a:rPr lang="pt-BR" b="1" dirty="0">
                <a:solidFill>
                  <a:srgbClr val="000000"/>
                </a:solidFill>
                <a:latin typeface="LiberationSerif-Bold"/>
              </a:rPr>
              <a:t>1. </a:t>
            </a:r>
            <a:r>
              <a:rPr lang="pt-BR" dirty="0">
                <a:solidFill>
                  <a:srgbClr val="000000"/>
                </a:solidFill>
                <a:latin typeface="LiberationSerif"/>
              </a:rPr>
              <a:t>User A updates data.</a:t>
            </a:r>
          </a:p>
          <a:p>
            <a:r>
              <a:rPr lang="en-ID" b="1" dirty="0">
                <a:solidFill>
                  <a:srgbClr val="000000"/>
                </a:solidFill>
                <a:latin typeface="LiberationSerif-Bold"/>
              </a:rPr>
              <a:t>2. a. </a:t>
            </a:r>
            <a:r>
              <a:rPr lang="en-ID" dirty="0">
                <a:solidFill>
                  <a:srgbClr val="000000"/>
                </a:solidFill>
                <a:latin typeface="LiberationSerif"/>
              </a:rPr>
              <a:t>The data is copied over to Peer A.</a:t>
            </a:r>
          </a:p>
          <a:p>
            <a:r>
              <a:rPr lang="en-ID" b="1" dirty="0">
                <a:solidFill>
                  <a:srgbClr val="000000"/>
                </a:solidFill>
                <a:latin typeface="LiberationSerif-Bold"/>
              </a:rPr>
              <a:t>b. </a:t>
            </a:r>
            <a:r>
              <a:rPr lang="en-ID" dirty="0">
                <a:solidFill>
                  <a:srgbClr val="000000"/>
                </a:solidFill>
                <a:latin typeface="LiberationSerif"/>
              </a:rPr>
              <a:t>The data is copied over to Peer B.</a:t>
            </a:r>
          </a:p>
          <a:p>
            <a:r>
              <a:rPr lang="en-ID" b="1" dirty="0">
                <a:solidFill>
                  <a:srgbClr val="000000"/>
                </a:solidFill>
                <a:latin typeface="LiberationSerif-Bold"/>
              </a:rPr>
              <a:t>3. </a:t>
            </a:r>
            <a:r>
              <a:rPr lang="en-ID" dirty="0">
                <a:solidFill>
                  <a:srgbClr val="000000"/>
                </a:solidFill>
                <a:latin typeface="LiberationSerif"/>
              </a:rPr>
              <a:t>Before the data is copied over to Peer C, User B tries to read the data from Peer C, resulting in an inconsistent read.</a:t>
            </a:r>
          </a:p>
          <a:p>
            <a:r>
              <a:rPr lang="en-ID" b="1" dirty="0">
                <a:solidFill>
                  <a:srgbClr val="000000"/>
                </a:solidFill>
                <a:latin typeface="LiberationSerif-Bold"/>
              </a:rPr>
              <a:t>4. </a:t>
            </a:r>
            <a:r>
              <a:rPr lang="en-ID" dirty="0">
                <a:solidFill>
                  <a:srgbClr val="000000"/>
                </a:solidFill>
                <a:latin typeface="LiberationSerif"/>
              </a:rPr>
              <a:t>The data will eventually be updated on Peer C, and the database will once again </a:t>
            </a:r>
            <a:r>
              <a:rPr lang="en-ID" dirty="0">
                <a:latin typeface="LiberationSerif"/>
              </a:rPr>
              <a:t>become consistent</a:t>
            </a:r>
            <a:endParaRPr lang="en-ID" dirty="0"/>
          </a:p>
        </p:txBody>
      </p:sp>
    </p:spTree>
    <p:extLst>
      <p:ext uri="{BB962C8B-B14F-4D97-AF65-F5344CB8AC3E}">
        <p14:creationId xmlns:p14="http://schemas.microsoft.com/office/powerpoint/2010/main" val="2848217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A1817-15B0-4F21-8EA1-CA07705F6D2D}"/>
              </a:ext>
            </a:extLst>
          </p:cNvPr>
          <p:cNvSpPr>
            <a:spLocks noGrp="1"/>
          </p:cNvSpPr>
          <p:nvPr>
            <p:ph type="title"/>
          </p:nvPr>
        </p:nvSpPr>
        <p:spPr/>
        <p:txBody>
          <a:bodyPr/>
          <a:lstStyle/>
          <a:p>
            <a:r>
              <a:rPr lang="en-ID" b="1" dirty="0">
                <a:latin typeface="LiberationSerif-Bold"/>
              </a:rPr>
              <a:t>Clusters</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E14569F2-4846-4F66-BE81-B415F2AADD3C}"/>
              </a:ext>
            </a:extLst>
          </p:cNvPr>
          <p:cNvSpPr>
            <a:spLocks noGrp="1"/>
          </p:cNvSpPr>
          <p:nvPr>
            <p:ph idx="1"/>
          </p:nvPr>
        </p:nvSpPr>
        <p:spPr/>
        <p:txBody>
          <a:bodyPr/>
          <a:lstStyle/>
          <a:p>
            <a:r>
              <a:rPr lang="en-ID" dirty="0">
                <a:latin typeface="LiberationSerif"/>
              </a:rPr>
              <a:t>In computing, a cluster is a tightly coupled collection of servers, or nodes. These servers. usually have the same hardware specifications and are connected together via a network to work as a single unit</a:t>
            </a:r>
            <a:endParaRPr lang="en-ID" dirty="0"/>
          </a:p>
          <a:p>
            <a:endParaRPr lang="en-ID" dirty="0">
              <a:latin typeface="LiberationSerif"/>
            </a:endParaRPr>
          </a:p>
          <a:p>
            <a:endParaRPr lang="en-ID" dirty="0">
              <a:latin typeface="LiberationSerif"/>
            </a:endParaRPr>
          </a:p>
        </p:txBody>
      </p:sp>
      <p:pic>
        <p:nvPicPr>
          <p:cNvPr id="4" name="Picture 3">
            <a:extLst>
              <a:ext uri="{FF2B5EF4-FFF2-40B4-BE49-F238E27FC236}">
                <a16:creationId xmlns:a16="http://schemas.microsoft.com/office/drawing/2014/main" id="{D0D45E52-CC1F-416D-BFA6-EC31E5407187}"/>
              </a:ext>
            </a:extLst>
          </p:cNvPr>
          <p:cNvPicPr>
            <a:picLocks noChangeAspect="1"/>
          </p:cNvPicPr>
          <p:nvPr/>
        </p:nvPicPr>
        <p:blipFill>
          <a:blip r:embed="rId2"/>
          <a:stretch>
            <a:fillRect/>
          </a:stretch>
        </p:blipFill>
        <p:spPr>
          <a:xfrm>
            <a:off x="3407273" y="3090042"/>
            <a:ext cx="3622290" cy="2623486"/>
          </a:xfrm>
          <a:prstGeom prst="rect">
            <a:avLst/>
          </a:prstGeom>
        </p:spPr>
      </p:pic>
    </p:spTree>
    <p:extLst>
      <p:ext uri="{BB962C8B-B14F-4D97-AF65-F5344CB8AC3E}">
        <p14:creationId xmlns:p14="http://schemas.microsoft.com/office/powerpoint/2010/main" val="4817162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29E89-A602-483C-B623-16CC6A37331E}"/>
              </a:ext>
            </a:extLst>
          </p:cNvPr>
          <p:cNvSpPr>
            <a:spLocks noGrp="1"/>
          </p:cNvSpPr>
          <p:nvPr>
            <p:ph type="title"/>
          </p:nvPr>
        </p:nvSpPr>
        <p:spPr/>
        <p:txBody>
          <a:bodyPr/>
          <a:lstStyle/>
          <a:p>
            <a:endParaRPr lang="en-ID" dirty="0"/>
          </a:p>
        </p:txBody>
      </p:sp>
      <p:pic>
        <p:nvPicPr>
          <p:cNvPr id="4" name="Content Placeholder 3">
            <a:extLst>
              <a:ext uri="{FF2B5EF4-FFF2-40B4-BE49-F238E27FC236}">
                <a16:creationId xmlns:a16="http://schemas.microsoft.com/office/drawing/2014/main" id="{592CA46C-95AE-41A1-94DF-92EFCB5B2828}"/>
              </a:ext>
            </a:extLst>
          </p:cNvPr>
          <p:cNvPicPr>
            <a:picLocks noGrp="1" noChangeAspect="1"/>
          </p:cNvPicPr>
          <p:nvPr>
            <p:ph idx="1"/>
          </p:nvPr>
        </p:nvPicPr>
        <p:blipFill>
          <a:blip r:embed="rId2"/>
          <a:stretch>
            <a:fillRect/>
          </a:stretch>
        </p:blipFill>
        <p:spPr>
          <a:xfrm>
            <a:off x="1303457" y="-414462"/>
            <a:ext cx="9143826" cy="6591425"/>
          </a:xfrm>
          <a:prstGeom prst="rect">
            <a:avLst/>
          </a:prstGeom>
        </p:spPr>
      </p:pic>
    </p:spTree>
    <p:extLst>
      <p:ext uri="{BB962C8B-B14F-4D97-AF65-F5344CB8AC3E}">
        <p14:creationId xmlns:p14="http://schemas.microsoft.com/office/powerpoint/2010/main" val="2442093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A0B5A-D8A6-489F-BDE1-8822B66E7860}"/>
              </a:ext>
            </a:extLst>
          </p:cNvPr>
          <p:cNvSpPr>
            <a:spLocks noGrp="1"/>
          </p:cNvSpPr>
          <p:nvPr>
            <p:ph type="title"/>
          </p:nvPr>
        </p:nvSpPr>
        <p:spPr/>
        <p:txBody>
          <a:bodyPr/>
          <a:lstStyle/>
          <a:p>
            <a:r>
              <a:rPr lang="en-ID" b="1" dirty="0" err="1">
                <a:solidFill>
                  <a:srgbClr val="000000"/>
                </a:solidFill>
                <a:latin typeface="LiberationSerif-Bold"/>
              </a:rPr>
              <a:t>Sharding</a:t>
            </a:r>
            <a:r>
              <a:rPr lang="en-ID" b="1" dirty="0">
                <a:solidFill>
                  <a:srgbClr val="000000"/>
                </a:solidFill>
                <a:latin typeface="LiberationSerif-Bold"/>
              </a:rPr>
              <a:t> and Replication</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5214E48B-DA05-48AC-9521-E176C714A977}"/>
              </a:ext>
            </a:extLst>
          </p:cNvPr>
          <p:cNvSpPr>
            <a:spLocks noGrp="1"/>
          </p:cNvSpPr>
          <p:nvPr>
            <p:ph idx="1"/>
          </p:nvPr>
        </p:nvSpPr>
        <p:spPr/>
        <p:txBody>
          <a:bodyPr/>
          <a:lstStyle/>
          <a:p>
            <a:r>
              <a:rPr lang="en-ID" dirty="0">
                <a:solidFill>
                  <a:srgbClr val="000000"/>
                </a:solidFill>
                <a:latin typeface="LiberationSerif"/>
              </a:rPr>
              <a:t>To improve on the limited fault tolerance offered by </a:t>
            </a:r>
            <a:r>
              <a:rPr lang="en-ID" dirty="0" err="1">
                <a:solidFill>
                  <a:srgbClr val="000000"/>
                </a:solidFill>
                <a:latin typeface="LiberationSerif"/>
              </a:rPr>
              <a:t>sharding</a:t>
            </a:r>
            <a:r>
              <a:rPr lang="en-ID" dirty="0">
                <a:solidFill>
                  <a:srgbClr val="000000"/>
                </a:solidFill>
                <a:latin typeface="LiberationSerif"/>
              </a:rPr>
              <a:t>, while additionally benefiting from the increased availability and scalability of replication, both </a:t>
            </a:r>
            <a:r>
              <a:rPr lang="en-ID" dirty="0" err="1">
                <a:solidFill>
                  <a:srgbClr val="000000"/>
                </a:solidFill>
                <a:latin typeface="LiberationSerif"/>
              </a:rPr>
              <a:t>sharding</a:t>
            </a:r>
            <a:r>
              <a:rPr lang="en-ID" dirty="0">
                <a:solidFill>
                  <a:srgbClr val="000000"/>
                </a:solidFill>
                <a:latin typeface="LiberationSerif"/>
              </a:rPr>
              <a:t> and replication can be combined, as shown in </a:t>
            </a:r>
            <a:r>
              <a:rPr lang="en-ID" dirty="0">
                <a:solidFill>
                  <a:srgbClr val="0000EF"/>
                </a:solidFill>
                <a:latin typeface="LiberationSerif"/>
              </a:rPr>
              <a:t>Figure 5.12</a:t>
            </a:r>
            <a:endParaRPr lang="en-ID" dirty="0"/>
          </a:p>
        </p:txBody>
      </p:sp>
    </p:spTree>
    <p:extLst>
      <p:ext uri="{BB962C8B-B14F-4D97-AF65-F5344CB8AC3E}">
        <p14:creationId xmlns:p14="http://schemas.microsoft.com/office/powerpoint/2010/main" val="3870811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2773-8A05-457F-B1AD-D292C0C9533C}"/>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EF9E1E43-B32B-4B75-BB24-191A65C1D351}"/>
              </a:ext>
            </a:extLst>
          </p:cNvPr>
          <p:cNvPicPr>
            <a:picLocks noGrp="1" noChangeAspect="1"/>
          </p:cNvPicPr>
          <p:nvPr>
            <p:ph idx="1"/>
          </p:nvPr>
        </p:nvPicPr>
        <p:blipFill>
          <a:blip r:embed="rId2"/>
          <a:stretch>
            <a:fillRect/>
          </a:stretch>
        </p:blipFill>
        <p:spPr>
          <a:xfrm>
            <a:off x="3187336" y="641131"/>
            <a:ext cx="6247618" cy="6043447"/>
          </a:xfrm>
          <a:prstGeom prst="rect">
            <a:avLst/>
          </a:prstGeom>
        </p:spPr>
      </p:pic>
    </p:spTree>
    <p:extLst>
      <p:ext uri="{BB962C8B-B14F-4D97-AF65-F5344CB8AC3E}">
        <p14:creationId xmlns:p14="http://schemas.microsoft.com/office/powerpoint/2010/main" val="11231424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322D-354F-4A72-A0C2-2A9B9C2E85BA}"/>
              </a:ext>
            </a:extLst>
          </p:cNvPr>
          <p:cNvSpPr>
            <a:spLocks noGrp="1"/>
          </p:cNvSpPr>
          <p:nvPr>
            <p:ph type="title"/>
          </p:nvPr>
        </p:nvSpPr>
        <p:spPr/>
        <p:txBody>
          <a:bodyPr>
            <a:normAutofit fontScale="90000"/>
          </a:bodyPr>
          <a:lstStyle/>
          <a:p>
            <a:br>
              <a:rPr lang="en-ID" b="1" dirty="0">
                <a:latin typeface="LiberationSerif-Bold"/>
              </a:rPr>
            </a:br>
            <a:r>
              <a:rPr lang="en-ID" b="1" dirty="0">
                <a:latin typeface="LiberationSerif-Bold"/>
              </a:rPr>
              <a:t>Combining </a:t>
            </a:r>
            <a:r>
              <a:rPr lang="en-ID" b="1" dirty="0" err="1">
                <a:latin typeface="LiberationSerif-Bold"/>
              </a:rPr>
              <a:t>Sharding</a:t>
            </a:r>
            <a:r>
              <a:rPr lang="en-ID" b="1" dirty="0">
                <a:latin typeface="LiberationSerif-Bold"/>
              </a:rPr>
              <a:t> and Master-Slave Replication</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F2D7E58C-5AF8-4460-9A24-96D988E389AC}"/>
              </a:ext>
            </a:extLst>
          </p:cNvPr>
          <p:cNvSpPr>
            <a:spLocks noGrp="1"/>
          </p:cNvSpPr>
          <p:nvPr>
            <p:ph idx="1"/>
          </p:nvPr>
        </p:nvSpPr>
        <p:spPr/>
        <p:txBody>
          <a:bodyPr>
            <a:normAutofit fontScale="92500" lnSpcReduction="10000"/>
          </a:bodyPr>
          <a:lstStyle/>
          <a:p>
            <a:pPr marL="0" indent="0" algn="just">
              <a:buNone/>
            </a:pPr>
            <a:r>
              <a:rPr lang="en-ID" dirty="0">
                <a:latin typeface="LiberationSerif"/>
              </a:rPr>
              <a:t>When </a:t>
            </a:r>
            <a:r>
              <a:rPr lang="en-ID" dirty="0" err="1">
                <a:latin typeface="LiberationSerif"/>
              </a:rPr>
              <a:t>sharding</a:t>
            </a:r>
            <a:r>
              <a:rPr lang="en-ID" dirty="0">
                <a:latin typeface="LiberationSerif"/>
              </a:rPr>
              <a:t> is combined with master-slave replication, multiple shards become slaves of a single master, and the master itself is a shard. Although this results in multiple masters, a single slave-shard can only be managed by a single master-shard.</a:t>
            </a:r>
          </a:p>
          <a:p>
            <a:r>
              <a:rPr lang="en-ID" dirty="0">
                <a:solidFill>
                  <a:srgbClr val="000000"/>
                </a:solidFill>
                <a:latin typeface="LiberationSerif"/>
              </a:rPr>
              <a:t>In </a:t>
            </a:r>
            <a:r>
              <a:rPr lang="en-ID" dirty="0">
                <a:solidFill>
                  <a:srgbClr val="0000EF"/>
                </a:solidFill>
                <a:latin typeface="LiberationSerif"/>
              </a:rPr>
              <a:t>Figure 5.13</a:t>
            </a:r>
            <a:r>
              <a:rPr lang="en-ID" dirty="0">
                <a:solidFill>
                  <a:srgbClr val="000000"/>
                </a:solidFill>
                <a:latin typeface="LiberationSerif"/>
              </a:rPr>
              <a:t>:</a:t>
            </a:r>
          </a:p>
          <a:p>
            <a:r>
              <a:rPr lang="en-ID" dirty="0">
                <a:solidFill>
                  <a:srgbClr val="000000"/>
                </a:solidFill>
                <a:latin typeface="LiberationSerif"/>
              </a:rPr>
              <a:t>• Each node acts both as a master and a slave for different shards.</a:t>
            </a:r>
          </a:p>
          <a:p>
            <a:r>
              <a:rPr lang="en-ID" dirty="0">
                <a:solidFill>
                  <a:srgbClr val="000000"/>
                </a:solidFill>
                <a:latin typeface="LiberationSerif"/>
              </a:rPr>
              <a:t>• Writes (id = 2) to Shard A are regulated by Node A, as it is the master for Shard A.</a:t>
            </a:r>
          </a:p>
          <a:p>
            <a:r>
              <a:rPr lang="en-ID" dirty="0">
                <a:solidFill>
                  <a:srgbClr val="000000"/>
                </a:solidFill>
                <a:latin typeface="LiberationSerif"/>
              </a:rPr>
              <a:t>• Node A replicates data (id = 2) to Node B, which is a slave for Shard A.</a:t>
            </a:r>
          </a:p>
          <a:p>
            <a:r>
              <a:rPr lang="en-ID" dirty="0">
                <a:solidFill>
                  <a:srgbClr val="000000"/>
                </a:solidFill>
                <a:latin typeface="LiberationSerif"/>
              </a:rPr>
              <a:t>• Reads (id = 4) can be served directly by either Node B or Node C as they each contain Shard B.</a:t>
            </a:r>
            <a:endParaRPr lang="en-ID" dirty="0"/>
          </a:p>
        </p:txBody>
      </p:sp>
    </p:spTree>
    <p:extLst>
      <p:ext uri="{BB962C8B-B14F-4D97-AF65-F5344CB8AC3E}">
        <p14:creationId xmlns:p14="http://schemas.microsoft.com/office/powerpoint/2010/main" val="924763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BE65E-477E-4F43-B4B9-39E7FA994DDD}"/>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89768E5-C2C3-4096-8852-119D07F06F78}"/>
              </a:ext>
            </a:extLst>
          </p:cNvPr>
          <p:cNvPicPr>
            <a:picLocks noGrp="1" noChangeAspect="1"/>
          </p:cNvPicPr>
          <p:nvPr>
            <p:ph idx="1"/>
          </p:nvPr>
        </p:nvPicPr>
        <p:blipFill>
          <a:blip r:embed="rId2"/>
          <a:stretch>
            <a:fillRect/>
          </a:stretch>
        </p:blipFill>
        <p:spPr>
          <a:xfrm>
            <a:off x="724227" y="343317"/>
            <a:ext cx="9565401" cy="5833646"/>
          </a:xfrm>
          <a:prstGeom prst="rect">
            <a:avLst/>
          </a:prstGeom>
        </p:spPr>
      </p:pic>
    </p:spTree>
    <p:extLst>
      <p:ext uri="{BB962C8B-B14F-4D97-AF65-F5344CB8AC3E}">
        <p14:creationId xmlns:p14="http://schemas.microsoft.com/office/powerpoint/2010/main" val="2356617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33E7-2286-431A-82F7-1DE5488AE238}"/>
              </a:ext>
            </a:extLst>
          </p:cNvPr>
          <p:cNvSpPr>
            <a:spLocks noGrp="1"/>
          </p:cNvSpPr>
          <p:nvPr>
            <p:ph type="title"/>
          </p:nvPr>
        </p:nvSpPr>
        <p:spPr/>
        <p:txBody>
          <a:bodyPr/>
          <a:lstStyle/>
          <a:p>
            <a:r>
              <a:rPr lang="en-ID" b="1" dirty="0">
                <a:latin typeface="LiberationSerif-Bold"/>
              </a:rPr>
              <a:t>Combining </a:t>
            </a:r>
            <a:r>
              <a:rPr lang="en-ID" b="1" dirty="0" err="1">
                <a:latin typeface="LiberationSerif-Bold"/>
              </a:rPr>
              <a:t>Sharding</a:t>
            </a:r>
            <a:r>
              <a:rPr lang="en-ID" b="1" dirty="0">
                <a:latin typeface="LiberationSerif-Bold"/>
              </a:rPr>
              <a:t> and Peer-to-Peer Replication</a:t>
            </a:r>
            <a:endParaRPr lang="en-ID" dirty="0"/>
          </a:p>
        </p:txBody>
      </p:sp>
      <p:sp>
        <p:nvSpPr>
          <p:cNvPr id="3" name="Content Placeholder 2">
            <a:extLst>
              <a:ext uri="{FF2B5EF4-FFF2-40B4-BE49-F238E27FC236}">
                <a16:creationId xmlns:a16="http://schemas.microsoft.com/office/drawing/2014/main" id="{5201A33D-4CEB-4C5D-846A-E1C9556B1B17}"/>
              </a:ext>
            </a:extLst>
          </p:cNvPr>
          <p:cNvSpPr>
            <a:spLocks noGrp="1"/>
          </p:cNvSpPr>
          <p:nvPr>
            <p:ph idx="1"/>
          </p:nvPr>
        </p:nvSpPr>
        <p:spPr/>
        <p:txBody>
          <a:bodyPr/>
          <a:lstStyle/>
          <a:p>
            <a:r>
              <a:rPr lang="en-ID" dirty="0">
                <a:solidFill>
                  <a:srgbClr val="000000"/>
                </a:solidFill>
                <a:latin typeface="LiberationSerif"/>
              </a:rPr>
              <a:t>In </a:t>
            </a:r>
            <a:r>
              <a:rPr lang="en-ID" dirty="0">
                <a:solidFill>
                  <a:srgbClr val="0000EF"/>
                </a:solidFill>
                <a:latin typeface="LiberationSerif"/>
              </a:rPr>
              <a:t>Figure 5.14</a:t>
            </a:r>
            <a:r>
              <a:rPr lang="en-ID" dirty="0">
                <a:solidFill>
                  <a:srgbClr val="000000"/>
                </a:solidFill>
                <a:latin typeface="LiberationSerif"/>
              </a:rPr>
              <a:t>:</a:t>
            </a:r>
          </a:p>
          <a:p>
            <a:r>
              <a:rPr lang="en-ID" dirty="0">
                <a:solidFill>
                  <a:srgbClr val="000000"/>
                </a:solidFill>
                <a:latin typeface="LiberationSerif"/>
              </a:rPr>
              <a:t>• Each node contains replicas of two different shards.</a:t>
            </a:r>
          </a:p>
          <a:p>
            <a:r>
              <a:rPr lang="en-ID" dirty="0">
                <a:solidFill>
                  <a:srgbClr val="000000"/>
                </a:solidFill>
                <a:latin typeface="LiberationSerif"/>
              </a:rPr>
              <a:t>• Writes (id = 3) are replicated to both Node A and Node C (Peers) as they are responsible for Shard C.</a:t>
            </a:r>
          </a:p>
          <a:p>
            <a:r>
              <a:rPr lang="en-ID" dirty="0">
                <a:solidFill>
                  <a:srgbClr val="000000"/>
                </a:solidFill>
                <a:latin typeface="LiberationSerif"/>
              </a:rPr>
              <a:t>• Reads (id = 6) can be served by either Node B or Node C as they each contain Shard B.</a:t>
            </a:r>
            <a:endParaRPr lang="en-ID" dirty="0"/>
          </a:p>
        </p:txBody>
      </p:sp>
    </p:spTree>
    <p:extLst>
      <p:ext uri="{BB962C8B-B14F-4D97-AF65-F5344CB8AC3E}">
        <p14:creationId xmlns:p14="http://schemas.microsoft.com/office/powerpoint/2010/main" val="1151885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6890-372E-4567-9AD6-5AB6E3770850}"/>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DB44EDD-1D9C-44CF-9F16-3615DAFA7EAF}"/>
              </a:ext>
            </a:extLst>
          </p:cNvPr>
          <p:cNvPicPr>
            <a:picLocks noGrp="1" noChangeAspect="1"/>
          </p:cNvPicPr>
          <p:nvPr>
            <p:ph idx="1"/>
          </p:nvPr>
        </p:nvPicPr>
        <p:blipFill>
          <a:blip r:embed="rId2"/>
          <a:stretch>
            <a:fillRect/>
          </a:stretch>
        </p:blipFill>
        <p:spPr>
          <a:xfrm>
            <a:off x="1744717" y="1561362"/>
            <a:ext cx="8231289" cy="4615601"/>
          </a:xfrm>
          <a:prstGeom prst="rect">
            <a:avLst/>
          </a:prstGeom>
        </p:spPr>
      </p:pic>
    </p:spTree>
    <p:extLst>
      <p:ext uri="{BB962C8B-B14F-4D97-AF65-F5344CB8AC3E}">
        <p14:creationId xmlns:p14="http://schemas.microsoft.com/office/powerpoint/2010/main" val="132153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03201-5DD8-4EAE-AC87-4FD3CDEC4070}"/>
              </a:ext>
            </a:extLst>
          </p:cNvPr>
          <p:cNvSpPr>
            <a:spLocks noGrp="1"/>
          </p:cNvSpPr>
          <p:nvPr>
            <p:ph type="title"/>
          </p:nvPr>
        </p:nvSpPr>
        <p:spPr/>
        <p:txBody>
          <a:bodyPr/>
          <a:lstStyle/>
          <a:p>
            <a:r>
              <a:rPr lang="en-ID" b="1" dirty="0">
                <a:latin typeface="LiberationSerif-Bold"/>
              </a:rPr>
              <a:t>CAP Theorem</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ED9E6FE8-A3EB-4468-A029-1689B4206062}"/>
              </a:ext>
            </a:extLst>
          </p:cNvPr>
          <p:cNvSpPr>
            <a:spLocks noGrp="1"/>
          </p:cNvSpPr>
          <p:nvPr>
            <p:ph idx="1"/>
          </p:nvPr>
        </p:nvSpPr>
        <p:spPr/>
        <p:txBody>
          <a:bodyPr/>
          <a:lstStyle/>
          <a:p>
            <a:r>
              <a:rPr lang="en-ID" dirty="0">
                <a:latin typeface="LiberationSerif"/>
              </a:rPr>
              <a:t>The Consistency, Availability, and Partition tolerance (CAP) theorem, also known as Brewer’s theorem, expresses a triple constraint related to distributed database systems.</a:t>
            </a:r>
          </a:p>
          <a:p>
            <a:r>
              <a:rPr lang="en-ID" dirty="0">
                <a:latin typeface="LiberationSerif"/>
              </a:rPr>
              <a:t> It states that a distributed database system, running on a cluster, can only provide two of the following three properties</a:t>
            </a:r>
            <a:endParaRPr lang="en-ID" dirty="0"/>
          </a:p>
        </p:txBody>
      </p:sp>
    </p:spTree>
    <p:extLst>
      <p:ext uri="{BB962C8B-B14F-4D97-AF65-F5344CB8AC3E}">
        <p14:creationId xmlns:p14="http://schemas.microsoft.com/office/powerpoint/2010/main" val="38339383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D0ED-7C87-42C2-B69C-1563AB9E56E1}"/>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12F67354-1DFC-43E8-AB63-CC2186EAD2D2}"/>
              </a:ext>
            </a:extLst>
          </p:cNvPr>
          <p:cNvSpPr>
            <a:spLocks noGrp="1"/>
          </p:cNvSpPr>
          <p:nvPr>
            <p:ph idx="1"/>
          </p:nvPr>
        </p:nvSpPr>
        <p:spPr/>
        <p:txBody>
          <a:bodyPr/>
          <a:lstStyle/>
          <a:p>
            <a:r>
              <a:rPr lang="en-ID" i="1" dirty="0">
                <a:solidFill>
                  <a:srgbClr val="000000"/>
                </a:solidFill>
                <a:latin typeface="LiberationSerif-Italic"/>
              </a:rPr>
              <a:t>Consistency </a:t>
            </a:r>
            <a:r>
              <a:rPr lang="en-ID" dirty="0">
                <a:solidFill>
                  <a:srgbClr val="000000"/>
                </a:solidFill>
                <a:latin typeface="LiberationSerif"/>
              </a:rPr>
              <a:t>– A read from any node results in the same data across multiple nodes (</a:t>
            </a:r>
            <a:r>
              <a:rPr lang="en-ID" dirty="0">
                <a:solidFill>
                  <a:srgbClr val="0000EF"/>
                </a:solidFill>
                <a:latin typeface="LiberationSerif"/>
              </a:rPr>
              <a:t>Figure 5.15</a:t>
            </a:r>
            <a:r>
              <a:rPr lang="en-ID" dirty="0">
                <a:solidFill>
                  <a:srgbClr val="000000"/>
                </a:solidFill>
                <a:latin typeface="LiberationSerif"/>
              </a:rPr>
              <a:t>).</a:t>
            </a:r>
          </a:p>
          <a:p>
            <a:endParaRPr lang="en-ID" dirty="0"/>
          </a:p>
        </p:txBody>
      </p:sp>
    </p:spTree>
    <p:extLst>
      <p:ext uri="{BB962C8B-B14F-4D97-AF65-F5344CB8AC3E}">
        <p14:creationId xmlns:p14="http://schemas.microsoft.com/office/powerpoint/2010/main" val="3672516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AB54-CB7D-40D2-BAD3-6E72A8268D86}"/>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8D2D3E91-6183-40AA-953B-5F32C697B8B1}"/>
              </a:ext>
            </a:extLst>
          </p:cNvPr>
          <p:cNvPicPr>
            <a:picLocks noGrp="1" noChangeAspect="1"/>
          </p:cNvPicPr>
          <p:nvPr>
            <p:ph idx="1"/>
          </p:nvPr>
        </p:nvPicPr>
        <p:blipFill>
          <a:blip r:embed="rId2"/>
          <a:stretch>
            <a:fillRect/>
          </a:stretch>
        </p:blipFill>
        <p:spPr>
          <a:xfrm>
            <a:off x="1366472" y="100330"/>
            <a:ext cx="8145390" cy="6076634"/>
          </a:xfrm>
          <a:prstGeom prst="rect">
            <a:avLst/>
          </a:prstGeom>
        </p:spPr>
      </p:pic>
    </p:spTree>
    <p:extLst>
      <p:ext uri="{BB962C8B-B14F-4D97-AF65-F5344CB8AC3E}">
        <p14:creationId xmlns:p14="http://schemas.microsoft.com/office/powerpoint/2010/main" val="2421783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18774-A12C-4FE0-8DC4-921326CAF415}"/>
              </a:ext>
            </a:extLst>
          </p:cNvPr>
          <p:cNvSpPr>
            <a:spLocks noGrp="1"/>
          </p:cNvSpPr>
          <p:nvPr>
            <p:ph type="title"/>
          </p:nvPr>
        </p:nvSpPr>
        <p:spPr/>
        <p:txBody>
          <a:bodyPr/>
          <a:lstStyle/>
          <a:p>
            <a:r>
              <a:rPr lang="en-ID" b="1" dirty="0">
                <a:solidFill>
                  <a:srgbClr val="000000"/>
                </a:solidFill>
                <a:latin typeface="LiberationSerif-Bold"/>
              </a:rPr>
              <a:t>File Systems and Distributed File Systems</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276E9DF1-BCD4-4EAC-87C0-4E0FE0F3D332}"/>
              </a:ext>
            </a:extLst>
          </p:cNvPr>
          <p:cNvSpPr>
            <a:spLocks noGrp="1"/>
          </p:cNvSpPr>
          <p:nvPr>
            <p:ph idx="1"/>
          </p:nvPr>
        </p:nvSpPr>
        <p:spPr/>
        <p:txBody>
          <a:bodyPr/>
          <a:lstStyle/>
          <a:p>
            <a:pPr algn="just"/>
            <a:r>
              <a:rPr lang="en-ID" dirty="0">
                <a:solidFill>
                  <a:srgbClr val="000000"/>
                </a:solidFill>
                <a:latin typeface="LiberationSerif"/>
              </a:rPr>
              <a:t>A file system is the method of storing and organizing data on a storage device, such as flash drives, DVDs and hard drives. </a:t>
            </a:r>
          </a:p>
          <a:p>
            <a:pPr algn="just"/>
            <a:r>
              <a:rPr lang="en-ID" dirty="0">
                <a:solidFill>
                  <a:srgbClr val="000000"/>
                </a:solidFill>
                <a:latin typeface="LiberationSerif"/>
              </a:rPr>
              <a:t>A file is an atomic unit of storage used by the file system to store data. </a:t>
            </a:r>
          </a:p>
          <a:p>
            <a:pPr algn="just"/>
            <a:r>
              <a:rPr lang="en-ID" dirty="0">
                <a:solidFill>
                  <a:srgbClr val="000000"/>
                </a:solidFill>
                <a:latin typeface="LiberationSerif"/>
              </a:rPr>
              <a:t>A file system provides a logical view of the data stored on the storage device and presents it as a tree structure of directories and files as pictured in </a:t>
            </a:r>
            <a:r>
              <a:rPr lang="en-ID" dirty="0">
                <a:solidFill>
                  <a:srgbClr val="0000EF"/>
                </a:solidFill>
                <a:latin typeface="LiberationSerif"/>
              </a:rPr>
              <a:t>Figure 5.2</a:t>
            </a:r>
            <a:endParaRPr lang="en-ID" dirty="0"/>
          </a:p>
        </p:txBody>
      </p:sp>
    </p:spTree>
    <p:extLst>
      <p:ext uri="{BB962C8B-B14F-4D97-AF65-F5344CB8AC3E}">
        <p14:creationId xmlns:p14="http://schemas.microsoft.com/office/powerpoint/2010/main" val="21648681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A12AA-A51C-4CEC-8E7A-0D818287D191}"/>
              </a:ext>
            </a:extLst>
          </p:cNvPr>
          <p:cNvSpPr>
            <a:spLocks noGrp="1"/>
          </p:cNvSpPr>
          <p:nvPr>
            <p:ph type="title"/>
          </p:nvPr>
        </p:nvSpPr>
        <p:spPr/>
        <p:txBody>
          <a:bodyPr>
            <a:normAutofit fontScale="90000"/>
          </a:bodyPr>
          <a:lstStyle/>
          <a:p>
            <a:r>
              <a:rPr lang="en-ID" sz="3100" i="1" dirty="0">
                <a:solidFill>
                  <a:srgbClr val="000000"/>
                </a:solidFill>
                <a:latin typeface="LiberationSerif-Italic"/>
              </a:rPr>
              <a:t>Availability </a:t>
            </a:r>
            <a:r>
              <a:rPr lang="en-ID" sz="3100" dirty="0">
                <a:solidFill>
                  <a:srgbClr val="000000"/>
                </a:solidFill>
                <a:latin typeface="LiberationSerif"/>
              </a:rPr>
              <a:t>– A read/write request will always be acknowledged in the form of a success or a failure (</a:t>
            </a:r>
            <a:r>
              <a:rPr lang="en-ID" sz="3100" dirty="0">
                <a:solidFill>
                  <a:srgbClr val="0000EF"/>
                </a:solidFill>
                <a:latin typeface="LiberationSerif"/>
              </a:rPr>
              <a:t>Figure 5.16</a:t>
            </a:r>
            <a:r>
              <a:rPr lang="en-ID" sz="3100" dirty="0">
                <a:solidFill>
                  <a:srgbClr val="000000"/>
                </a:solidFill>
                <a:latin typeface="LiberationSerif"/>
              </a:rPr>
              <a:t>).</a:t>
            </a:r>
            <a:br>
              <a:rPr lang="en-ID" sz="3100" dirty="0"/>
            </a:br>
            <a:endParaRPr lang="en-ID" dirty="0"/>
          </a:p>
        </p:txBody>
      </p:sp>
      <p:sp>
        <p:nvSpPr>
          <p:cNvPr id="3" name="Content Placeholder 2">
            <a:extLst>
              <a:ext uri="{FF2B5EF4-FFF2-40B4-BE49-F238E27FC236}">
                <a16:creationId xmlns:a16="http://schemas.microsoft.com/office/drawing/2014/main" id="{612E08F1-0F46-4F09-B432-656DEFAC4A8C}"/>
              </a:ext>
            </a:extLst>
          </p:cNvPr>
          <p:cNvSpPr>
            <a:spLocks noGrp="1"/>
          </p:cNvSpPr>
          <p:nvPr>
            <p:ph idx="1"/>
          </p:nvPr>
        </p:nvSpPr>
        <p:spPr/>
        <p:txBody>
          <a:bodyPr/>
          <a:lstStyle/>
          <a:p>
            <a:endParaRPr lang="en-ID" dirty="0"/>
          </a:p>
        </p:txBody>
      </p:sp>
      <p:pic>
        <p:nvPicPr>
          <p:cNvPr id="4" name="Picture 3">
            <a:extLst>
              <a:ext uri="{FF2B5EF4-FFF2-40B4-BE49-F238E27FC236}">
                <a16:creationId xmlns:a16="http://schemas.microsoft.com/office/drawing/2014/main" id="{E729B5F9-24F6-436F-8FB4-556F8BD1E1C5}"/>
              </a:ext>
            </a:extLst>
          </p:cNvPr>
          <p:cNvPicPr>
            <a:picLocks noChangeAspect="1"/>
          </p:cNvPicPr>
          <p:nvPr/>
        </p:nvPicPr>
        <p:blipFill>
          <a:blip r:embed="rId2"/>
          <a:stretch>
            <a:fillRect/>
          </a:stretch>
        </p:blipFill>
        <p:spPr>
          <a:xfrm>
            <a:off x="2060027" y="1027906"/>
            <a:ext cx="7233503" cy="4980491"/>
          </a:xfrm>
          <a:prstGeom prst="rect">
            <a:avLst/>
          </a:prstGeom>
        </p:spPr>
      </p:pic>
    </p:spTree>
    <p:extLst>
      <p:ext uri="{BB962C8B-B14F-4D97-AF65-F5344CB8AC3E}">
        <p14:creationId xmlns:p14="http://schemas.microsoft.com/office/powerpoint/2010/main" val="3719142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65FA-F37A-455E-90C3-4A79AD7CCBF7}"/>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1623E3D7-19DA-4C04-BBA3-A25749AED6C2}"/>
              </a:ext>
            </a:extLst>
          </p:cNvPr>
          <p:cNvSpPr>
            <a:spLocks noGrp="1"/>
          </p:cNvSpPr>
          <p:nvPr>
            <p:ph idx="1"/>
          </p:nvPr>
        </p:nvSpPr>
        <p:spPr/>
        <p:txBody>
          <a:bodyPr>
            <a:normAutofit/>
          </a:bodyPr>
          <a:lstStyle/>
          <a:p>
            <a:r>
              <a:rPr lang="en-ID" i="1" dirty="0">
                <a:solidFill>
                  <a:srgbClr val="000000"/>
                </a:solidFill>
                <a:latin typeface="LiberationSerif-Italic"/>
              </a:rPr>
              <a:t>Partition tolerance </a:t>
            </a:r>
            <a:r>
              <a:rPr lang="en-ID" dirty="0">
                <a:solidFill>
                  <a:srgbClr val="000000"/>
                </a:solidFill>
                <a:latin typeface="LiberationSerif"/>
              </a:rPr>
              <a:t>– The database system can tolerate communication outages that split the cluster into multiple silos and can still service read/write requests (</a:t>
            </a:r>
            <a:r>
              <a:rPr lang="en-ID" dirty="0">
                <a:solidFill>
                  <a:srgbClr val="0000EF"/>
                </a:solidFill>
                <a:latin typeface="LiberationSerif"/>
              </a:rPr>
              <a:t>Figure 5.16</a:t>
            </a:r>
            <a:r>
              <a:rPr lang="en-ID" dirty="0">
                <a:solidFill>
                  <a:srgbClr val="000000"/>
                </a:solidFill>
                <a:latin typeface="LiberationSerif"/>
              </a:rPr>
              <a:t>).</a:t>
            </a:r>
          </a:p>
          <a:p>
            <a:endParaRPr lang="en-ID" dirty="0">
              <a:solidFill>
                <a:srgbClr val="000000"/>
              </a:solidFill>
              <a:latin typeface="LiberationSerif"/>
            </a:endParaRPr>
          </a:p>
          <a:p>
            <a:pPr algn="just"/>
            <a:r>
              <a:rPr lang="en-ID" dirty="0">
                <a:solidFill>
                  <a:srgbClr val="000000"/>
                </a:solidFill>
                <a:latin typeface="LiberationSerif"/>
              </a:rPr>
              <a:t>The following scenarios demonstrate why only two of the three properties of the CAP theorem are simultaneously supportable. To aid this discussion, </a:t>
            </a:r>
            <a:r>
              <a:rPr lang="en-ID" dirty="0">
                <a:solidFill>
                  <a:srgbClr val="0000EF"/>
                </a:solidFill>
                <a:latin typeface="LiberationSerif"/>
              </a:rPr>
              <a:t>Figure 5.17 </a:t>
            </a:r>
            <a:r>
              <a:rPr lang="en-ID" dirty="0">
                <a:solidFill>
                  <a:srgbClr val="000000"/>
                </a:solidFill>
                <a:latin typeface="LiberationSerif"/>
              </a:rPr>
              <a:t>provides a Venn diagram showing the areas of overlap between consistency, availability and partition tolerance.</a:t>
            </a:r>
            <a:endParaRPr lang="en-ID" dirty="0"/>
          </a:p>
        </p:txBody>
      </p:sp>
    </p:spTree>
    <p:extLst>
      <p:ext uri="{BB962C8B-B14F-4D97-AF65-F5344CB8AC3E}">
        <p14:creationId xmlns:p14="http://schemas.microsoft.com/office/powerpoint/2010/main" val="34193348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5F047-B6CC-421E-B00C-B0C7E2CD4FC3}"/>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DBE4AE4B-6BD2-494F-BD88-1F8A142DD7AE}"/>
              </a:ext>
            </a:extLst>
          </p:cNvPr>
          <p:cNvPicPr>
            <a:picLocks noGrp="1" noChangeAspect="1"/>
          </p:cNvPicPr>
          <p:nvPr>
            <p:ph idx="1"/>
          </p:nvPr>
        </p:nvPicPr>
        <p:blipFill>
          <a:blip r:embed="rId2"/>
          <a:stretch>
            <a:fillRect/>
          </a:stretch>
        </p:blipFill>
        <p:spPr>
          <a:xfrm>
            <a:off x="2732690" y="1825625"/>
            <a:ext cx="6104113" cy="4845488"/>
          </a:xfrm>
          <a:prstGeom prst="rect">
            <a:avLst/>
          </a:prstGeom>
        </p:spPr>
      </p:pic>
    </p:spTree>
    <p:extLst>
      <p:ext uri="{BB962C8B-B14F-4D97-AF65-F5344CB8AC3E}">
        <p14:creationId xmlns:p14="http://schemas.microsoft.com/office/powerpoint/2010/main" val="13491928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42C28-D0DB-4FF7-87BF-3D1C9DBAD6E2}"/>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49A2F642-9504-4B27-BD22-C2D51366D323}"/>
              </a:ext>
            </a:extLst>
          </p:cNvPr>
          <p:cNvSpPr>
            <a:spLocks noGrp="1"/>
          </p:cNvSpPr>
          <p:nvPr>
            <p:ph idx="1"/>
          </p:nvPr>
        </p:nvSpPr>
        <p:spPr/>
        <p:txBody>
          <a:bodyPr>
            <a:normAutofit fontScale="77500" lnSpcReduction="20000"/>
          </a:bodyPr>
          <a:lstStyle/>
          <a:p>
            <a:r>
              <a:rPr lang="en-ID" dirty="0">
                <a:latin typeface="LiberationSerif"/>
              </a:rPr>
              <a:t>If consistency (C) and availability (A) are required, available nodes need to communicate</a:t>
            </a:r>
          </a:p>
          <a:p>
            <a:r>
              <a:rPr lang="en-ID" dirty="0">
                <a:latin typeface="LiberationSerif"/>
              </a:rPr>
              <a:t>to ensure consistency (C). Therefore, partition tolerance (P) is not possible.</a:t>
            </a:r>
          </a:p>
          <a:p>
            <a:r>
              <a:rPr lang="en-ID" dirty="0">
                <a:latin typeface="LiberationSerif"/>
              </a:rPr>
              <a:t>If consistency (C) and partition tolerance (P) are required, nodes cannot remain available</a:t>
            </a:r>
          </a:p>
          <a:p>
            <a:r>
              <a:rPr lang="en-ID" dirty="0">
                <a:latin typeface="LiberationSerif"/>
              </a:rPr>
              <a:t>(A) as the nodes will become unavailable while achieving a state of consistency (C).</a:t>
            </a:r>
          </a:p>
          <a:p>
            <a:r>
              <a:rPr lang="en-ID" dirty="0">
                <a:latin typeface="LiberationSerif"/>
              </a:rPr>
              <a:t>If availability (A) and partition tolerance (P) are required, then consistency (C) is not</a:t>
            </a:r>
          </a:p>
          <a:p>
            <a:r>
              <a:rPr lang="en-ID" dirty="0">
                <a:latin typeface="LiberationSerif"/>
              </a:rPr>
              <a:t>possible because of the data communication requirement between the nodes. So, the</a:t>
            </a:r>
          </a:p>
          <a:p>
            <a:r>
              <a:rPr lang="en-ID" dirty="0">
                <a:latin typeface="LiberationSerif"/>
              </a:rPr>
              <a:t>database can remain available (A) but with inconsistent results.</a:t>
            </a:r>
          </a:p>
          <a:p>
            <a:r>
              <a:rPr lang="en-ID" dirty="0">
                <a:latin typeface="LiberationSerif"/>
              </a:rPr>
              <a:t>In a distributed database, scalability and fault tolerance can be improved through</a:t>
            </a:r>
          </a:p>
          <a:p>
            <a:r>
              <a:rPr lang="en-ID" dirty="0">
                <a:latin typeface="LiberationSerif"/>
              </a:rPr>
              <a:t>additional nodes, although this challenges consistency (C). The addition of nodes can also</a:t>
            </a:r>
          </a:p>
          <a:p>
            <a:r>
              <a:rPr lang="en-ID" dirty="0">
                <a:latin typeface="LiberationSerif"/>
              </a:rPr>
              <a:t>cause availability (A) to suffer due to the latency caused by increased communication</a:t>
            </a:r>
          </a:p>
          <a:p>
            <a:r>
              <a:rPr lang="en-ID" dirty="0">
                <a:latin typeface="LiberationSerif"/>
              </a:rPr>
              <a:t>between nodes.</a:t>
            </a:r>
            <a:endParaRPr lang="en-ID" dirty="0"/>
          </a:p>
        </p:txBody>
      </p:sp>
    </p:spTree>
    <p:extLst>
      <p:ext uri="{BB962C8B-B14F-4D97-AF65-F5344CB8AC3E}">
        <p14:creationId xmlns:p14="http://schemas.microsoft.com/office/powerpoint/2010/main" val="3177445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CA84B-DFEE-4431-91D2-0454D954498D}"/>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EF73600-6665-4499-8FA2-E7909A26956E}"/>
              </a:ext>
            </a:extLst>
          </p:cNvPr>
          <p:cNvPicPr>
            <a:picLocks noGrp="1" noChangeAspect="1"/>
          </p:cNvPicPr>
          <p:nvPr>
            <p:ph idx="1"/>
          </p:nvPr>
        </p:nvPicPr>
        <p:blipFill>
          <a:blip r:embed="rId2"/>
          <a:stretch>
            <a:fillRect/>
          </a:stretch>
        </p:blipFill>
        <p:spPr>
          <a:xfrm>
            <a:off x="963750" y="2102070"/>
            <a:ext cx="8295638" cy="3069858"/>
          </a:xfrm>
          <a:prstGeom prst="rect">
            <a:avLst/>
          </a:prstGeom>
        </p:spPr>
      </p:pic>
    </p:spTree>
    <p:extLst>
      <p:ext uri="{BB962C8B-B14F-4D97-AF65-F5344CB8AC3E}">
        <p14:creationId xmlns:p14="http://schemas.microsoft.com/office/powerpoint/2010/main" val="2912625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35230-6D1F-4AFD-9F5E-15AC689BF52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1E11B83-599C-4470-8E88-F5CBB3D4D147}"/>
              </a:ext>
            </a:extLst>
          </p:cNvPr>
          <p:cNvPicPr>
            <a:picLocks noGrp="1" noChangeAspect="1"/>
          </p:cNvPicPr>
          <p:nvPr>
            <p:ph idx="1"/>
          </p:nvPr>
        </p:nvPicPr>
        <p:blipFill>
          <a:blip r:embed="rId2"/>
          <a:stretch>
            <a:fillRect/>
          </a:stretch>
        </p:blipFill>
        <p:spPr>
          <a:xfrm>
            <a:off x="2511972" y="1825625"/>
            <a:ext cx="6645518" cy="4351338"/>
          </a:xfrm>
          <a:prstGeom prst="rect">
            <a:avLst/>
          </a:prstGeom>
        </p:spPr>
      </p:pic>
    </p:spTree>
    <p:extLst>
      <p:ext uri="{BB962C8B-B14F-4D97-AF65-F5344CB8AC3E}">
        <p14:creationId xmlns:p14="http://schemas.microsoft.com/office/powerpoint/2010/main" val="3884896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77F75-347F-4206-9DA0-C484DA94308F}"/>
              </a:ext>
            </a:extLst>
          </p:cNvPr>
          <p:cNvSpPr>
            <a:spLocks noGrp="1"/>
          </p:cNvSpPr>
          <p:nvPr>
            <p:ph type="title"/>
          </p:nvPr>
        </p:nvSpPr>
        <p:spPr/>
        <p:txBody>
          <a:bodyPr/>
          <a:lstStyle/>
          <a:p>
            <a:r>
              <a:rPr lang="en-ID" b="1" dirty="0">
                <a:latin typeface="LiberationSerif-Bold"/>
              </a:rPr>
              <a:t>NoSQL</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CF1C33B7-F9EB-4E22-87D3-CECED9070ED6}"/>
              </a:ext>
            </a:extLst>
          </p:cNvPr>
          <p:cNvSpPr>
            <a:spLocks noGrp="1"/>
          </p:cNvSpPr>
          <p:nvPr>
            <p:ph idx="1"/>
          </p:nvPr>
        </p:nvSpPr>
        <p:spPr/>
        <p:txBody>
          <a:bodyPr/>
          <a:lstStyle/>
          <a:p>
            <a:pPr algn="just"/>
            <a:r>
              <a:rPr lang="en-ID" dirty="0">
                <a:latin typeface="LiberationSerif"/>
              </a:rPr>
              <a:t>A Not-only SQL (NoSQL) database is a non-relational database that is highly </a:t>
            </a:r>
            <a:r>
              <a:rPr lang="en-ID" dirty="0" err="1">
                <a:latin typeface="LiberationSerif"/>
              </a:rPr>
              <a:t>scalable,fault</a:t>
            </a:r>
            <a:r>
              <a:rPr lang="en-ID" dirty="0">
                <a:latin typeface="LiberationSerif"/>
              </a:rPr>
              <a:t>-tolerant and specifically designed to house semi-structured and unstructured data. A NoSQL database often provides an API-based query interface that can be called from within an application</a:t>
            </a:r>
            <a:endParaRPr lang="en-ID" dirty="0"/>
          </a:p>
        </p:txBody>
      </p:sp>
    </p:spTree>
    <p:extLst>
      <p:ext uri="{BB962C8B-B14F-4D97-AF65-F5344CB8AC3E}">
        <p14:creationId xmlns:p14="http://schemas.microsoft.com/office/powerpoint/2010/main" val="2174087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2182-66C0-4B02-B919-B51AAE713E9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F5B6A8A8-7560-4995-95AF-2E85857B5638}"/>
              </a:ext>
            </a:extLst>
          </p:cNvPr>
          <p:cNvPicPr>
            <a:picLocks noGrp="1" noChangeAspect="1"/>
          </p:cNvPicPr>
          <p:nvPr>
            <p:ph idx="1"/>
          </p:nvPr>
        </p:nvPicPr>
        <p:blipFill>
          <a:blip r:embed="rId2"/>
          <a:stretch>
            <a:fillRect/>
          </a:stretch>
        </p:blipFill>
        <p:spPr>
          <a:xfrm>
            <a:off x="1927040" y="1825625"/>
            <a:ext cx="8337919" cy="4351338"/>
          </a:xfrm>
          <a:prstGeom prst="rect">
            <a:avLst/>
          </a:prstGeom>
        </p:spPr>
      </p:pic>
    </p:spTree>
    <p:extLst>
      <p:ext uri="{BB962C8B-B14F-4D97-AF65-F5344CB8AC3E}">
        <p14:creationId xmlns:p14="http://schemas.microsoft.com/office/powerpoint/2010/main" val="3646449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5A2E-11B8-4709-AAEA-2A2D9380BA74}"/>
              </a:ext>
            </a:extLst>
          </p:cNvPr>
          <p:cNvSpPr>
            <a:spLocks noGrp="1"/>
          </p:cNvSpPr>
          <p:nvPr>
            <p:ph type="title"/>
          </p:nvPr>
        </p:nvSpPr>
        <p:spPr/>
        <p:txBody>
          <a:bodyPr/>
          <a:lstStyle/>
          <a:p>
            <a:r>
              <a:rPr lang="en-ID" b="1" dirty="0" err="1"/>
              <a:t>Sharding</a:t>
            </a:r>
            <a:br>
              <a:rPr lang="en-ID" dirty="0"/>
            </a:br>
            <a:endParaRPr lang="en-ID" dirty="0"/>
          </a:p>
        </p:txBody>
      </p:sp>
      <p:sp>
        <p:nvSpPr>
          <p:cNvPr id="3" name="Content Placeholder 2">
            <a:extLst>
              <a:ext uri="{FF2B5EF4-FFF2-40B4-BE49-F238E27FC236}">
                <a16:creationId xmlns:a16="http://schemas.microsoft.com/office/drawing/2014/main" id="{FDC3AAFE-E964-4F3C-8F69-ABD3DDBBFB7B}"/>
              </a:ext>
            </a:extLst>
          </p:cNvPr>
          <p:cNvSpPr>
            <a:spLocks noGrp="1"/>
          </p:cNvSpPr>
          <p:nvPr>
            <p:ph idx="1"/>
          </p:nvPr>
        </p:nvSpPr>
        <p:spPr/>
        <p:txBody>
          <a:bodyPr/>
          <a:lstStyle/>
          <a:p>
            <a:r>
              <a:rPr lang="en-ID" dirty="0" err="1"/>
              <a:t>Sharding</a:t>
            </a:r>
            <a:r>
              <a:rPr lang="en-ID" dirty="0"/>
              <a:t> is the process of horizontally partitioning a large dataset into a collection of smaller, more manageable datasets called shards. The shards are distributed across multiple nodes, where a node is a server or a machine.</a:t>
            </a:r>
          </a:p>
        </p:txBody>
      </p:sp>
      <p:pic>
        <p:nvPicPr>
          <p:cNvPr id="4" name="Picture 3">
            <a:extLst>
              <a:ext uri="{FF2B5EF4-FFF2-40B4-BE49-F238E27FC236}">
                <a16:creationId xmlns:a16="http://schemas.microsoft.com/office/drawing/2014/main" id="{3DF1B3F8-9E75-4580-B35D-CA764B0CB633}"/>
              </a:ext>
            </a:extLst>
          </p:cNvPr>
          <p:cNvPicPr>
            <a:picLocks noChangeAspect="1"/>
          </p:cNvPicPr>
          <p:nvPr/>
        </p:nvPicPr>
        <p:blipFill>
          <a:blip r:embed="rId2"/>
          <a:stretch>
            <a:fillRect/>
          </a:stretch>
        </p:blipFill>
        <p:spPr>
          <a:xfrm>
            <a:off x="3058511" y="3279228"/>
            <a:ext cx="5759668" cy="2280744"/>
          </a:xfrm>
          <a:prstGeom prst="rect">
            <a:avLst/>
          </a:prstGeom>
        </p:spPr>
      </p:pic>
    </p:spTree>
    <p:extLst>
      <p:ext uri="{BB962C8B-B14F-4D97-AF65-F5344CB8AC3E}">
        <p14:creationId xmlns:p14="http://schemas.microsoft.com/office/powerpoint/2010/main" val="2379644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6CAC4-9427-42FB-8EE4-4D3A9BF94963}"/>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27D85F98-0052-44B2-B879-6758A211B105}"/>
              </a:ext>
            </a:extLst>
          </p:cNvPr>
          <p:cNvPicPr>
            <a:picLocks noGrp="1" noChangeAspect="1"/>
          </p:cNvPicPr>
          <p:nvPr>
            <p:ph idx="1"/>
          </p:nvPr>
        </p:nvPicPr>
        <p:blipFill>
          <a:blip r:embed="rId2"/>
          <a:stretch>
            <a:fillRect/>
          </a:stretch>
        </p:blipFill>
        <p:spPr>
          <a:xfrm>
            <a:off x="2581442" y="-345343"/>
            <a:ext cx="7350834" cy="6522306"/>
          </a:xfrm>
          <a:prstGeom prst="rect">
            <a:avLst/>
          </a:prstGeom>
        </p:spPr>
      </p:pic>
    </p:spTree>
    <p:extLst>
      <p:ext uri="{BB962C8B-B14F-4D97-AF65-F5344CB8AC3E}">
        <p14:creationId xmlns:p14="http://schemas.microsoft.com/office/powerpoint/2010/main" val="379909239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1115</Words>
  <Application>Microsoft Office PowerPoint</Application>
  <PresentationFormat>Widescreen</PresentationFormat>
  <Paragraphs>61</Paragraphs>
  <Slides>33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LiberationSerif</vt:lpstr>
      <vt:lpstr>LiberationSerif-Bold</vt:lpstr>
      <vt:lpstr>LiberationSerif-Italic</vt:lpstr>
      <vt:lpstr>Arial</vt:lpstr>
      <vt:lpstr>Calibri</vt:lpstr>
      <vt:lpstr>Calibri Light</vt:lpstr>
      <vt:lpstr>1_Office Theme</vt:lpstr>
      <vt:lpstr> </vt:lpstr>
      <vt:lpstr>Clusters </vt:lpstr>
      <vt:lpstr>File Systems and Distributed File Systems </vt:lpstr>
      <vt:lpstr>PowerPoint Presentation</vt:lpstr>
      <vt:lpstr>PowerPoint Presentation</vt:lpstr>
      <vt:lpstr>NoSQL </vt:lpstr>
      <vt:lpstr>PowerPoint Presentation</vt:lpstr>
      <vt:lpstr>Sharding </vt:lpstr>
      <vt:lpstr>PowerPoint Presentation</vt:lpstr>
      <vt:lpstr>PowerPoint Presentation</vt:lpstr>
      <vt:lpstr>PowerPoint Presentation</vt:lpstr>
      <vt:lpstr>Replication </vt:lpstr>
      <vt:lpstr>PowerPoint Presentation</vt:lpstr>
      <vt:lpstr>Master-Slave </vt:lpstr>
      <vt:lpstr>PowerPoint Presentation</vt:lpstr>
      <vt:lpstr>PowerPoint Presentation</vt:lpstr>
      <vt:lpstr>Peer-to-Peer </vt:lpstr>
      <vt:lpstr>PowerPoint Presentation</vt:lpstr>
      <vt:lpstr>PowerPoint Presentation</vt:lpstr>
      <vt:lpstr>PowerPoint Presentation</vt:lpstr>
      <vt:lpstr>Sharding and Replication </vt:lpstr>
      <vt:lpstr>PowerPoint Presentation</vt:lpstr>
      <vt:lpstr> Combining Sharding and Master-Slave Replication </vt:lpstr>
      <vt:lpstr>PowerPoint Presentation</vt:lpstr>
      <vt:lpstr>Combining Sharding and Peer-to-Peer Replication</vt:lpstr>
      <vt:lpstr>PowerPoint Presentation</vt:lpstr>
      <vt:lpstr>CAP Theorem </vt:lpstr>
      <vt:lpstr>PowerPoint Presentation</vt:lpstr>
      <vt:lpstr>PowerPoint Presentation</vt:lpstr>
      <vt:lpstr>Availability – A read/write request will always be acknowledged in the form of a success or a failure (Figure 5.16).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Bagus Mulyawan</dc:creator>
  <cp:lastModifiedBy>Bagus Mulyawan</cp:lastModifiedBy>
  <cp:revision>9</cp:revision>
  <dcterms:created xsi:type="dcterms:W3CDTF">2020-11-04T04:31:58Z</dcterms:created>
  <dcterms:modified xsi:type="dcterms:W3CDTF">2020-11-04T06:03:15Z</dcterms:modified>
</cp:coreProperties>
</file>

<file path=docProps/thumbnail.jpeg>
</file>